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  <p:sldMasterId id="2147483648" r:id="rId5"/>
  </p:sldMasterIdLst>
  <p:notesMasterIdLst>
    <p:notesMasterId r:id="rId17"/>
  </p:notesMasterIdLst>
  <p:sldIdLst>
    <p:sldId id="767" r:id="rId6"/>
    <p:sldId id="761" r:id="rId7"/>
    <p:sldId id="383" r:id="rId8"/>
    <p:sldId id="785" r:id="rId9"/>
    <p:sldId id="781" r:id="rId10"/>
    <p:sldId id="782" r:id="rId11"/>
    <p:sldId id="784" r:id="rId12"/>
    <p:sldId id="584" r:id="rId13"/>
    <p:sldId id="787" r:id="rId14"/>
    <p:sldId id="783" r:id="rId15"/>
    <p:sldId id="286" r:id="rId16"/>
  </p:sldIdLst>
  <p:sldSz cx="18288000" cy="10287000"/>
  <p:notesSz cx="6858000" cy="9144000"/>
  <p:embeddedFontLs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TT Norms Regular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BF94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CE35AF-8A63-4474-9740-3B03126CFFB4}" v="285" dt="2024-05-21T17:43:42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321" autoAdjust="0"/>
  </p:normalViewPr>
  <p:slideViewPr>
    <p:cSldViewPr snapToGrid="0">
      <p:cViewPr varScale="1">
        <p:scale>
          <a:sx n="22" d="100"/>
          <a:sy n="22" d="100"/>
        </p:scale>
        <p:origin x="7386" y="15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69E70-019F-4C83-BBDD-20B343E6399C}" type="datetimeFigureOut">
              <a:rPr lang="is-IS" smtClean="0"/>
              <a:t>21.5.2024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01335-7133-48F7-9AE5-B3190AB1FEE4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540508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tecture2030.org/why-the-building-sector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01335-7133-48F7-9AE5-B3190AB1FEE4}" type="slidenum">
              <a:rPr lang="is-IS" smtClean="0"/>
              <a:t>1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41914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>
                <a:hlinkClick r:id="rId3"/>
              </a:rPr>
              <a:t>https://architecture2030.org/why-the-building-sector/</a:t>
            </a:r>
            <a:endParaRPr lang="is-IS" dirty="0"/>
          </a:p>
          <a:p>
            <a:r>
              <a:rPr lang="is-IS" dirty="0">
                <a:cs typeface="Calibri"/>
              </a:rPr>
              <a:t>Ný glæra með okkar mynd :)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50EDF-DD83-436F-857E-E1AC4018167F}" type="slidenum">
              <a:rPr lang="is-IS" smtClean="0"/>
              <a:t>2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546718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/>
              <a:t>NÝ TILLAGA AF ÞESSARI GLÆRU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98A8-848F-4A4D-B6BC-EB80DFF893EE}" type="slidenum">
              <a:rPr lang="is-IS" smtClean="0"/>
              <a:t>4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277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/>
              <a:t>Nærtækt dæmi, Bretland.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Breska</a:t>
            </a:r>
            <a:r>
              <a:rPr lang="en-US" dirty="0"/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Viðskipta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orkumálaráðuneyti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dirty="0"/>
              <a:t>-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Department for Business, Energy and Industrial Strategy (BEIS).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/>
              <a:t>Þetta er þörf á flugösku í steypu (bláa) og offramboð á flugösku (græna) í Bretlandi </a:t>
            </a:r>
            <a:r>
              <a:rPr lang="is-IS" dirty="0" err="1"/>
              <a:t>m.v</a:t>
            </a:r>
            <a:r>
              <a:rPr lang="is-IS" dirty="0"/>
              <a:t>. áform um að hætta að brenna kol til rafmagnsframleiðslu 2022  (2024/2025 er raun).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/>
              <a:t>Tímalínan er búin að færast – þetta er fyrir </a:t>
            </a:r>
            <a:r>
              <a:rPr lang="is-IS" dirty="0" err="1"/>
              <a:t>Brexit</a:t>
            </a:r>
            <a:r>
              <a:rPr lang="is-IS" dirty="0"/>
              <a:t>, heimsfaraldur og stríð í </a:t>
            </a:r>
            <a:r>
              <a:rPr lang="is-IS" dirty="0" err="1"/>
              <a:t>Úkraníu</a:t>
            </a:r>
            <a:r>
              <a:rPr lang="is-I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/>
              <a:t>En þetta sýnir skortinn sem mun verða til ef áform um að hætta að brenna kol raungerast. Sem ég ætla </a:t>
            </a:r>
            <a:r>
              <a:rPr lang="is-IS"/>
              <a:t>nú rétt að </a:t>
            </a:r>
            <a:r>
              <a:rPr lang="is-IS" dirty="0"/>
              <a:t>vona að standist. </a:t>
            </a:r>
          </a:p>
          <a:p>
            <a:endParaRPr lang="en-US" dirty="0"/>
          </a:p>
          <a:p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01335-7133-48F7-9AE5-B3190AB1FEE4}" type="slidenum">
              <a:rPr lang="is-IS" smtClean="0"/>
              <a:t>7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4316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70510" algn="l"/>
              </a:tabLst>
            </a:pPr>
            <a:r>
              <a:rPr lang="en-US" dirty="0" err="1"/>
              <a:t>Mikilvægt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finna</a:t>
            </a:r>
            <a:r>
              <a:rPr lang="en-US" dirty="0"/>
              <a:t> </a:t>
            </a:r>
            <a:r>
              <a:rPr lang="en-US" dirty="0" err="1"/>
              <a:t>lausnir</a:t>
            </a:r>
            <a:r>
              <a:rPr lang="en-US" dirty="0"/>
              <a:t>. </a:t>
            </a:r>
            <a:r>
              <a:rPr lang="en-US" dirty="0" err="1"/>
              <a:t>Fyrir</a:t>
            </a:r>
            <a:r>
              <a:rPr lang="en-US" dirty="0"/>
              <a:t> </a:t>
            </a:r>
            <a:r>
              <a:rPr lang="en-US" dirty="0" err="1"/>
              <a:t>Ísland</a:t>
            </a:r>
            <a:r>
              <a:rPr lang="en-US" dirty="0"/>
              <a:t>, </a:t>
            </a:r>
            <a:r>
              <a:rPr lang="en-US" dirty="0" err="1"/>
              <a:t>norður</a:t>
            </a:r>
            <a:r>
              <a:rPr lang="en-US" dirty="0"/>
              <a:t> </a:t>
            </a:r>
            <a:r>
              <a:rPr lang="en-US" dirty="0" err="1"/>
              <a:t>evrópu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á </a:t>
            </a:r>
            <a:r>
              <a:rPr lang="en-US" dirty="0" err="1"/>
              <a:t>heimsvísu</a:t>
            </a:r>
            <a:r>
              <a:rPr lang="en-US" dirty="0"/>
              <a:t>. </a:t>
            </a:r>
          </a:p>
          <a:p>
            <a:pPr>
              <a:tabLst>
                <a:tab pos="270510" algn="l"/>
              </a:tabLst>
            </a:pPr>
            <a:endParaRPr lang="en-US" dirty="0"/>
          </a:p>
          <a:p>
            <a:pPr>
              <a:tabLst>
                <a:tab pos="270510" algn="l"/>
              </a:tabLst>
            </a:pPr>
            <a:r>
              <a:rPr lang="en-US" dirty="0"/>
              <a:t>Ef </a:t>
            </a:r>
            <a:r>
              <a:rPr lang="en-US" dirty="0" err="1"/>
              <a:t>við</a:t>
            </a:r>
            <a:r>
              <a:rPr lang="en-US" dirty="0"/>
              <a:t> </a:t>
            </a:r>
            <a:r>
              <a:rPr lang="en-US" dirty="0" err="1"/>
              <a:t>ætlum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ráðast</a:t>
            </a:r>
            <a:r>
              <a:rPr lang="en-US" dirty="0"/>
              <a:t> á </a:t>
            </a:r>
            <a:r>
              <a:rPr lang="en-US" dirty="0" err="1"/>
              <a:t>Loftslagsváina</a:t>
            </a:r>
            <a:r>
              <a:rPr lang="en-US" dirty="0"/>
              <a:t> í </a:t>
            </a:r>
            <a:r>
              <a:rPr lang="en-US" dirty="0" err="1"/>
              <a:t>byggingariðnaðinum</a:t>
            </a:r>
            <a:r>
              <a:rPr lang="en-US" dirty="0"/>
              <a:t> – </a:t>
            </a:r>
            <a:r>
              <a:rPr lang="en-US" dirty="0" err="1"/>
              <a:t>þurfum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leysa</a:t>
            </a:r>
            <a:r>
              <a:rPr lang="en-US" dirty="0"/>
              <a:t> </a:t>
            </a:r>
            <a:r>
              <a:rPr lang="en-US" dirty="0" err="1"/>
              <a:t>steypuna</a:t>
            </a:r>
            <a:r>
              <a:rPr lang="en-US" dirty="0"/>
              <a:t>.</a:t>
            </a:r>
          </a:p>
          <a:p>
            <a:pPr>
              <a:tabLst>
                <a:tab pos="270510" algn="l"/>
              </a:tabLst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50EDF-DD83-436F-857E-E1AC4018167F}" type="slidenum">
              <a:rPr lang="is-IS" smtClean="0"/>
              <a:t>8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78846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Vinnsla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flutningur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Vinnsla</a:t>
            </a:r>
            <a:r>
              <a:rPr lang="en-US" dirty="0"/>
              <a:t> er </a:t>
            </a:r>
            <a:r>
              <a:rPr lang="en-US" dirty="0" err="1"/>
              <a:t>mölun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grænum</a:t>
            </a:r>
            <a:r>
              <a:rPr lang="en-US" dirty="0"/>
              <a:t> </a:t>
            </a:r>
            <a:r>
              <a:rPr lang="en-US" dirty="0" err="1"/>
              <a:t>orkugjöfum</a:t>
            </a:r>
            <a:r>
              <a:rPr lang="en-US" dirty="0"/>
              <a:t> – </a:t>
            </a:r>
            <a:r>
              <a:rPr lang="en-US" dirty="0" err="1"/>
              <a:t>færumst</a:t>
            </a:r>
            <a:r>
              <a:rPr lang="en-US" dirty="0"/>
              <a:t> </a:t>
            </a:r>
            <a:r>
              <a:rPr lang="en-US" dirty="0" err="1"/>
              <a:t>frá</a:t>
            </a:r>
            <a:r>
              <a:rPr lang="en-US" dirty="0"/>
              <a:t> </a:t>
            </a:r>
            <a:r>
              <a:rPr lang="en-US" dirty="0" err="1"/>
              <a:t>ofninum</a:t>
            </a:r>
            <a:r>
              <a:rPr lang="en-US" dirty="0"/>
              <a:t>.</a:t>
            </a:r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01335-7133-48F7-9AE5-B3190AB1FEE4}" type="slidenum">
              <a:rPr lang="is-IS" smtClean="0"/>
              <a:t>9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02479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nda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972F1F1-2435-E6F3-1177-2CC8C8BB00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74100" y="0"/>
            <a:ext cx="3124200" cy="10401300"/>
          </a:xfrm>
        </p:spPr>
        <p:txBody>
          <a:bodyPr/>
          <a:lstStyle/>
          <a:p>
            <a:endParaRPr lang="is-I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B28226B8-9AB6-2173-5623-F07F67075AC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931650" y="-31750"/>
            <a:ext cx="3124200" cy="10401300"/>
          </a:xfrm>
        </p:spPr>
        <p:txBody>
          <a:bodyPr/>
          <a:lstStyle/>
          <a:p>
            <a:endParaRPr lang="is-IS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AD590F33-1453-8416-893D-0FC8CDFDEB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189200" y="0"/>
            <a:ext cx="3124200" cy="10401300"/>
          </a:xfrm>
        </p:spPr>
        <p:txBody>
          <a:bodyPr/>
          <a:lstStyle/>
          <a:p>
            <a:endParaRPr lang="is-I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CEA4F9-7E04-48E3-8092-82971DF2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102BC7B3-1023-4A27-A79C-A21E5D30456F}" type="datetimeFigureOut">
              <a:rPr lang="is-IS" smtClean="0"/>
              <a:t>21.5.2024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54260A-ADBB-4311-AA16-97589F8A1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E409D-5CA4-409C-AA08-CF2F62583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D25EB0C8-84D9-437F-A767-619CD0248FC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78254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1952C-E93C-4FCB-8DE0-65274188A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394FBF-3CB0-48F9-93BE-A6B10C690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B3731-DCBE-46F7-9AF3-C74E0A75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102BC7B3-1023-4A27-A79C-A21E5D30456F}" type="datetimeFigureOut">
              <a:rPr lang="is-IS" smtClean="0"/>
              <a:t>21.5.2024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3E5A1-5AA6-4904-8429-4B1E6FDB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1C924-D4D5-453C-9814-5C1505EAC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D25EB0C8-84D9-437F-A767-619CD0248FC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608507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CEA4F9-7E04-48E3-8092-82971DF2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102BC7B3-1023-4A27-A79C-A21E5D30456F}" type="datetimeFigureOut">
              <a:rPr lang="is-IS" smtClean="0"/>
              <a:t>21.5.2024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54260A-ADBB-4311-AA16-97589F8A1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E409D-5CA4-409C-AA08-CF2F62583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D25EB0C8-84D9-437F-A767-619CD0248FC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4425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6" r:id="rId8"/>
    <p:sldLayoutId id="2147483657" r:id="rId9"/>
    <p:sldLayoutId id="2147483658" r:id="rId10"/>
    <p:sldLayoutId id="2147483659" r:id="rId11"/>
    <p:sldLayoutId id="214748366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4D923B-0F9E-45C9-94FD-C1A922A5F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D03FCF-5B37-44EA-AB13-F848F0413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07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T Norms Regular" panose="02000503030000020003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T Norms Regular" panose="02000503030000020003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T Norms Regular" panose="02000503030000020003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T Norms Regular" panose="02000503030000020003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T Norms Regular" panose="02000503030000020003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T Norms Regular" panose="02000503030000020003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20.gi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ECF3954-B24E-09D3-ADC8-19FA0F859E84}"/>
              </a:ext>
            </a:extLst>
          </p:cNvPr>
          <p:cNvSpPr txBox="1"/>
          <p:nvPr/>
        </p:nvSpPr>
        <p:spPr>
          <a:xfrm>
            <a:off x="433499" y="3787897"/>
            <a:ext cx="7651750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 dirty="0" err="1">
                <a:latin typeface="TT Norms Regular"/>
              </a:rPr>
              <a:t>Móbergsvinnsla</a:t>
            </a:r>
            <a:r>
              <a:rPr lang="en-US" sz="4400" dirty="0">
                <a:latin typeface="TT Norms Regular"/>
              </a:rPr>
              <a:t> </a:t>
            </a:r>
            <a:r>
              <a:rPr lang="en-US" sz="4400" dirty="0" err="1">
                <a:latin typeface="TT Norms Regular"/>
              </a:rPr>
              <a:t>og</a:t>
            </a:r>
            <a:r>
              <a:rPr lang="en-US" sz="4400" dirty="0">
                <a:latin typeface="TT Norms Regular"/>
              </a:rPr>
              <a:t> </a:t>
            </a:r>
            <a:r>
              <a:rPr lang="en-US" sz="4400" dirty="0" err="1">
                <a:latin typeface="TT Norms Regular"/>
              </a:rPr>
              <a:t>loftslagið</a:t>
            </a:r>
            <a:endParaRPr lang="is-IS" sz="4400" dirty="0">
              <a:latin typeface="TT Norms Regular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FED0B2-B9E9-C34D-D7E8-5DE1E4863F9A}"/>
              </a:ext>
            </a:extLst>
          </p:cNvPr>
          <p:cNvSpPr txBox="1"/>
          <p:nvPr/>
        </p:nvSpPr>
        <p:spPr>
          <a:xfrm>
            <a:off x="384399" y="8801100"/>
            <a:ext cx="4289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>
                <a:latin typeface="+mj-lt"/>
              </a:rPr>
              <a:t>Sigríður Ósk Bjarnadóttir, </a:t>
            </a:r>
            <a:r>
              <a:rPr lang="is-IS" err="1">
                <a:latin typeface="+mj-lt"/>
              </a:rPr>
              <a:t>Ph.D</a:t>
            </a:r>
            <a:r>
              <a:rPr lang="is-IS">
                <a:latin typeface="+mj-lt"/>
              </a:rPr>
              <a:t>.</a:t>
            </a:r>
          </a:p>
          <a:p>
            <a:r>
              <a:rPr lang="en-US" err="1">
                <a:latin typeface="+mj-lt"/>
              </a:rPr>
              <a:t>Framkvæmdastjóri</a:t>
            </a:r>
            <a:r>
              <a:rPr lang="en-US">
                <a:latin typeface="+mj-lt"/>
              </a:rPr>
              <a:t> </a:t>
            </a:r>
            <a:r>
              <a:rPr lang="en-US" err="1">
                <a:latin typeface="+mj-lt"/>
              </a:rPr>
              <a:t>umhverfis</a:t>
            </a:r>
            <a:r>
              <a:rPr lang="en-US">
                <a:latin typeface="+mj-lt"/>
              </a:rPr>
              <a:t>- </a:t>
            </a:r>
            <a:r>
              <a:rPr lang="en-US" err="1">
                <a:latin typeface="+mj-lt"/>
              </a:rPr>
              <a:t>og</a:t>
            </a:r>
            <a:r>
              <a:rPr lang="en-US">
                <a:latin typeface="+mj-lt"/>
              </a:rPr>
              <a:t> </a:t>
            </a:r>
            <a:r>
              <a:rPr lang="en-US" err="1">
                <a:latin typeface="+mj-lt"/>
              </a:rPr>
              <a:t>gæðasviðs</a:t>
            </a:r>
            <a:endParaRPr lang="en-US">
              <a:latin typeface="+mj-lt"/>
            </a:endParaRPr>
          </a:p>
          <a:p>
            <a:r>
              <a:rPr lang="is-IS">
                <a:latin typeface="+mj-lt"/>
              </a:rPr>
              <a:t>Eignarhaldsfélagið Hornsteinn ehf. </a:t>
            </a:r>
          </a:p>
          <a:p>
            <a:endParaRPr lang="is-IS"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0E49428-B98A-2AFF-10D7-36D0C4FD9C5B}"/>
              </a:ext>
            </a:extLst>
          </p:cNvPr>
          <p:cNvCxnSpPr>
            <a:cxnSpLocks/>
          </p:cNvCxnSpPr>
          <p:nvPr/>
        </p:nvCxnSpPr>
        <p:spPr>
          <a:xfrm>
            <a:off x="482600" y="4822772"/>
            <a:ext cx="4862183" cy="0"/>
          </a:xfrm>
          <a:prstGeom prst="line">
            <a:avLst/>
          </a:prstGeom>
          <a:ln w="57150">
            <a:solidFill>
              <a:srgbClr val="E0B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4EB7E46-F3C3-71C7-BCCC-F860CCD17AB9}"/>
              </a:ext>
            </a:extLst>
          </p:cNvPr>
          <p:cNvSpPr txBox="1"/>
          <p:nvPr/>
        </p:nvSpPr>
        <p:spPr>
          <a:xfrm>
            <a:off x="433499" y="3054213"/>
            <a:ext cx="4028773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is-IS" i="0" dirty="0">
                <a:solidFill>
                  <a:srgbClr val="E0BF94"/>
                </a:solidFill>
                <a:effectLst/>
                <a:latin typeface="+mj-lt"/>
              </a:rPr>
              <a:t>Þorlákshöfn| </a:t>
            </a:r>
            <a:r>
              <a:rPr lang="is-IS" dirty="0">
                <a:solidFill>
                  <a:srgbClr val="E0BF94"/>
                </a:solidFill>
                <a:latin typeface="+mj-lt"/>
              </a:rPr>
              <a:t>21. maí</a:t>
            </a:r>
            <a:r>
              <a:rPr lang="is-IS" i="0" dirty="0">
                <a:solidFill>
                  <a:srgbClr val="E0BF94"/>
                </a:solidFill>
                <a:effectLst/>
                <a:latin typeface="+mj-lt"/>
              </a:rPr>
              <a:t> 2024</a:t>
            </a:r>
          </a:p>
          <a:p>
            <a:br>
              <a:rPr lang="is-IS" b="0" i="0" dirty="0">
                <a:solidFill>
                  <a:srgbClr val="111F31"/>
                </a:solidFill>
                <a:effectLst/>
                <a:latin typeface="+mj-lt"/>
              </a:rPr>
            </a:br>
            <a:endParaRPr lang="is-IS" dirty="0">
              <a:latin typeface="+mj-lt"/>
            </a:endParaRPr>
          </a:p>
        </p:txBody>
      </p:sp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E2D03F08-064D-AB2F-E748-77C217E710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2258684" y="206463"/>
            <a:ext cx="3086099" cy="547220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0801D92-003B-A77E-15C3-A096BF9872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00" y="167814"/>
            <a:ext cx="1478783" cy="915203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0DA511-E781-55F9-7D32-D12F092711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8DC1CDB-E83F-1499-A66A-B983F0B393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4B197D5-77FB-B8BD-990E-C5BC37AABE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15" name="Picture Placeholder 5" descr="A picture containing concrete, building material, stone&#10;&#10;Description automatically generated">
            <a:extLst>
              <a:ext uri="{FF2B5EF4-FFF2-40B4-BE49-F238E27FC236}">
                <a16:creationId xmlns:a16="http://schemas.microsoft.com/office/drawing/2014/main" id="{13964248-7BAC-FFE1-4868-9F234C3AFF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6" r="29976"/>
          <a:stretch/>
        </p:blipFill>
        <p:spPr>
          <a:xfrm>
            <a:off x="8674100" y="-84082"/>
            <a:ext cx="3124200" cy="10485382"/>
          </a:xfrm>
          <a:prstGeom prst="rect">
            <a:avLst/>
          </a:prstGeom>
        </p:spPr>
      </p:pic>
      <p:pic>
        <p:nvPicPr>
          <p:cNvPr id="16" name="Picture Placeholder 7">
            <a:extLst>
              <a:ext uri="{FF2B5EF4-FFF2-40B4-BE49-F238E27FC236}">
                <a16:creationId xmlns:a16="http://schemas.microsoft.com/office/drawing/2014/main" id="{E04EFD8B-2772-B4AB-616A-264E6DD995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0" r="40340"/>
          <a:stretch/>
        </p:blipFill>
        <p:spPr>
          <a:xfrm>
            <a:off x="11931650" y="-84082"/>
            <a:ext cx="3124200" cy="10453632"/>
          </a:xfrm>
          <a:prstGeom prst="rect">
            <a:avLst/>
          </a:prstGeom>
        </p:spPr>
      </p:pic>
      <p:pic>
        <p:nvPicPr>
          <p:cNvPr id="18" name="Picture Placeholder 21" descr="A picture containing sky, outdoor, building, apartment building&#10;&#10;Description automatically generated">
            <a:extLst>
              <a:ext uri="{FF2B5EF4-FFF2-40B4-BE49-F238E27FC236}">
                <a16:creationId xmlns:a16="http://schemas.microsoft.com/office/drawing/2014/main" id="{1126C02B-45C8-B25C-9D3B-677A1983868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20639" r="42442"/>
          <a:stretch/>
        </p:blipFill>
        <p:spPr>
          <a:xfrm>
            <a:off x="15189200" y="-84082"/>
            <a:ext cx="3124200" cy="1048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8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iagram&#10;&#10;Description automatically generated">
            <a:extLst>
              <a:ext uri="{FF2B5EF4-FFF2-40B4-BE49-F238E27FC236}">
                <a16:creationId xmlns:a16="http://schemas.microsoft.com/office/drawing/2014/main" id="{D515860B-BE0F-A17D-2474-D8AFA37637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26"/>
          <a:stretch/>
        </p:blipFill>
        <p:spPr>
          <a:xfrm>
            <a:off x="-1" y="440625"/>
            <a:ext cx="12772107" cy="8331327"/>
          </a:xfrm>
          <a:prstGeom prst="rect">
            <a:avLst/>
          </a:prstGeom>
        </p:spPr>
      </p:pic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BA0C987C-B29B-ED82-3D55-E67DD1E2DE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143889" y="356015"/>
            <a:ext cx="3086099" cy="54722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80893D7-A829-3842-ED6A-534B87E07B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0"/>
          <a:stretch/>
        </p:blipFill>
        <p:spPr>
          <a:xfrm>
            <a:off x="16601768" y="39122"/>
            <a:ext cx="1376816" cy="9251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EA680D-7D40-EBDD-1635-C2AA6691CEA0}"/>
              </a:ext>
            </a:extLst>
          </p:cNvPr>
          <p:cNvSpPr/>
          <p:nvPr/>
        </p:nvSpPr>
        <p:spPr>
          <a:xfrm>
            <a:off x="8801100" y="669471"/>
            <a:ext cx="3559629" cy="925125"/>
          </a:xfrm>
          <a:prstGeom prst="rect">
            <a:avLst/>
          </a:pr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755BF0-E8BA-7080-87DE-8D8EAD1BEA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5809" y="3408843"/>
            <a:ext cx="7116168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58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68952E-0339-43C5-8289-3C9A842A9314}"/>
              </a:ext>
            </a:extLst>
          </p:cNvPr>
          <p:cNvSpPr/>
          <p:nvPr/>
        </p:nvSpPr>
        <p:spPr>
          <a:xfrm>
            <a:off x="11997560" y="274319"/>
            <a:ext cx="6290441" cy="234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7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87859D-FE24-469D-85CA-E1A929D1B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286" y="598459"/>
            <a:ext cx="13878473" cy="85710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B730B0-D895-C00C-67CE-D280564C8C89}"/>
              </a:ext>
            </a:extLst>
          </p:cNvPr>
          <p:cNvSpPr txBox="1"/>
          <p:nvPr/>
        </p:nvSpPr>
        <p:spPr>
          <a:xfrm>
            <a:off x="11341100" y="9688542"/>
            <a:ext cx="677545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s-IS" sz="2100" b="1" dirty="0">
                <a:latin typeface="TT Norms Regular" panose="020B0604020202020204" charset="0"/>
              </a:rPr>
              <a:t>Heimild</a:t>
            </a:r>
            <a:r>
              <a:rPr lang="is-IS" sz="2100" dirty="0">
                <a:latin typeface="TT Norms Regular" panose="020B0604020202020204" charset="0"/>
              </a:rPr>
              <a:t>: https://byggjumgraenniframtid.is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93A9B0-FA20-09B5-44A4-2A61443A1D13}"/>
              </a:ext>
            </a:extLst>
          </p:cNvPr>
          <p:cNvSpPr/>
          <p:nvPr/>
        </p:nvSpPr>
        <p:spPr>
          <a:xfrm>
            <a:off x="3817857" y="1563377"/>
            <a:ext cx="2001243" cy="7366311"/>
          </a:xfrm>
          <a:prstGeom prst="rect">
            <a:avLst/>
          </a:prstGeom>
          <a:noFill/>
          <a:ln w="57150">
            <a:solidFill>
              <a:srgbClr val="E4C4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700"/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48733413-708E-2EB6-40AE-1CCE3609DA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143889" y="356015"/>
            <a:ext cx="3086099" cy="54722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AA64D46-91C6-382D-B790-427F23B1BA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520" y="71674"/>
            <a:ext cx="1478783" cy="91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7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360FE2B-C803-856C-6A0C-C3ABD4499EE1}"/>
              </a:ext>
            </a:extLst>
          </p:cNvPr>
          <p:cNvCxnSpPr>
            <a:cxnSpLocks/>
          </p:cNvCxnSpPr>
          <p:nvPr/>
        </p:nvCxnSpPr>
        <p:spPr>
          <a:xfrm flipH="1" flipV="1">
            <a:off x="6413575" y="7259291"/>
            <a:ext cx="1189235" cy="1087680"/>
          </a:xfrm>
          <a:prstGeom prst="straightConnector1">
            <a:avLst/>
          </a:prstGeom>
          <a:ln w="28575">
            <a:solidFill>
              <a:srgbClr val="E4C4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2EC0572-58F7-2A27-4528-84651CC4ABE8}"/>
              </a:ext>
            </a:extLst>
          </p:cNvPr>
          <p:cNvCxnSpPr>
            <a:cxnSpLocks/>
          </p:cNvCxnSpPr>
          <p:nvPr/>
        </p:nvCxnSpPr>
        <p:spPr>
          <a:xfrm flipV="1">
            <a:off x="9144001" y="7224086"/>
            <a:ext cx="115382" cy="1112490"/>
          </a:xfrm>
          <a:prstGeom prst="straightConnector1">
            <a:avLst/>
          </a:prstGeom>
          <a:ln w="28575">
            <a:solidFill>
              <a:srgbClr val="E4C4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40D0F67-AA18-846B-D34E-D150EEBE9080}"/>
              </a:ext>
            </a:extLst>
          </p:cNvPr>
          <p:cNvCxnSpPr>
            <a:cxnSpLocks/>
          </p:cNvCxnSpPr>
          <p:nvPr/>
        </p:nvCxnSpPr>
        <p:spPr>
          <a:xfrm flipV="1">
            <a:off x="10593977" y="7337240"/>
            <a:ext cx="1228796" cy="1157064"/>
          </a:xfrm>
          <a:prstGeom prst="straightConnector1">
            <a:avLst/>
          </a:prstGeom>
          <a:ln w="28575">
            <a:solidFill>
              <a:srgbClr val="E4C4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53D549B-B55C-D477-F80D-432BB8B6484A}"/>
              </a:ext>
            </a:extLst>
          </p:cNvPr>
          <p:cNvSpPr txBox="1"/>
          <p:nvPr/>
        </p:nvSpPr>
        <p:spPr>
          <a:xfrm>
            <a:off x="7745488" y="8447201"/>
            <a:ext cx="30277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b="1" dirty="0">
                <a:latin typeface="TT Norms Regular" panose="02000503030000020003"/>
              </a:rPr>
              <a:t>90% af rúmmáli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6983C22-3513-F12C-6F04-9142DEE98200}"/>
              </a:ext>
            </a:extLst>
          </p:cNvPr>
          <p:cNvCxnSpPr>
            <a:cxnSpLocks/>
          </p:cNvCxnSpPr>
          <p:nvPr/>
        </p:nvCxnSpPr>
        <p:spPr>
          <a:xfrm flipV="1">
            <a:off x="2572539" y="7259291"/>
            <a:ext cx="245865" cy="778485"/>
          </a:xfrm>
          <a:prstGeom prst="straightConnector1">
            <a:avLst/>
          </a:prstGeom>
          <a:ln w="28575">
            <a:solidFill>
              <a:srgbClr val="E4C4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DEC8E91-AD8D-D513-250F-127F91AE17F5}"/>
              </a:ext>
            </a:extLst>
          </p:cNvPr>
          <p:cNvSpPr txBox="1"/>
          <p:nvPr/>
        </p:nvSpPr>
        <p:spPr>
          <a:xfrm>
            <a:off x="1476203" y="8060186"/>
            <a:ext cx="30277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b="1">
                <a:latin typeface="TT Norms Regular" panose="02000503030000020003"/>
              </a:rPr>
              <a:t>10% af rúmmáli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4FF2AD2-5D20-9FC9-11AD-02BDD9FB1EE7}"/>
              </a:ext>
            </a:extLst>
          </p:cNvPr>
          <p:cNvSpPr txBox="1"/>
          <p:nvPr/>
        </p:nvSpPr>
        <p:spPr>
          <a:xfrm>
            <a:off x="1476203" y="8668613"/>
            <a:ext cx="38625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b="1">
                <a:latin typeface="TT Norms Regular" panose="02000503030000020003"/>
              </a:rPr>
              <a:t>90% af kolefnisspori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E7608E-C732-B71B-A716-0AE101BB0879}"/>
              </a:ext>
            </a:extLst>
          </p:cNvPr>
          <p:cNvSpPr txBox="1"/>
          <p:nvPr/>
        </p:nvSpPr>
        <p:spPr>
          <a:xfrm>
            <a:off x="14176532" y="5161682"/>
            <a:ext cx="3768258" cy="1892826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4200" b="1" dirty="0">
                <a:solidFill>
                  <a:srgbClr val="E4C496"/>
                </a:solidFill>
                <a:latin typeface="TT Norms Regular" panose="02000503030000020003"/>
              </a:rPr>
              <a:t>Steypa = </a:t>
            </a:r>
            <a:r>
              <a:rPr lang="is-IS" sz="3600" b="1" dirty="0">
                <a:solidFill>
                  <a:srgbClr val="E4C496"/>
                </a:solidFill>
                <a:latin typeface="TT Norms Regular" panose="02000503030000020003"/>
              </a:rPr>
              <a:t>5-8% kolefnislosun á heimsvísu</a:t>
            </a:r>
            <a:endParaRPr lang="is-IS" sz="4200" b="1" dirty="0">
              <a:solidFill>
                <a:srgbClr val="E4C496"/>
              </a:solidFill>
              <a:latin typeface="TT Norms Regular" panose="02000503030000020003"/>
            </a:endParaRPr>
          </a:p>
        </p:txBody>
      </p:sp>
      <p:pic>
        <p:nvPicPr>
          <p:cNvPr id="4" name="Picture 3" descr="Logo">
            <a:extLst>
              <a:ext uri="{FF2B5EF4-FFF2-40B4-BE49-F238E27FC236}">
                <a16:creationId xmlns:a16="http://schemas.microsoft.com/office/drawing/2014/main" id="{C64D93F8-118A-8C83-9932-7AA34F499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143889" y="356015"/>
            <a:ext cx="3086099" cy="547220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D1843F1-9B7D-96AC-D2FF-3EC68B3252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520" y="71674"/>
            <a:ext cx="1478783" cy="91520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8543B39-B238-03D2-674F-2BB414FB05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9094" y="1595303"/>
            <a:ext cx="12627429" cy="552305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4B393D9-C9C4-7A3F-BB92-72E6D807B36A}"/>
              </a:ext>
            </a:extLst>
          </p:cNvPr>
          <p:cNvSpPr txBox="1"/>
          <p:nvPr/>
        </p:nvSpPr>
        <p:spPr>
          <a:xfrm>
            <a:off x="11822773" y="6306605"/>
            <a:ext cx="2272289" cy="60016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dirty="0">
                <a:solidFill>
                  <a:schemeClr val="bg1"/>
                </a:solidFill>
                <a:latin typeface="TT Norms Regular" panose="02000503030000020003"/>
              </a:rPr>
              <a:t>Vatn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FB6698-C299-3D69-ED8B-8A6700DA6298}"/>
              </a:ext>
            </a:extLst>
          </p:cNvPr>
          <p:cNvSpPr txBox="1"/>
          <p:nvPr/>
        </p:nvSpPr>
        <p:spPr>
          <a:xfrm>
            <a:off x="5277431" y="6327680"/>
            <a:ext cx="2272289" cy="60016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dirty="0">
                <a:solidFill>
                  <a:schemeClr val="bg1"/>
                </a:solidFill>
                <a:latin typeface="TT Norms Regular" panose="02000503030000020003"/>
              </a:rPr>
              <a:t>Sandur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7F60AA-0102-05BC-3B1F-C9C4981D542A}"/>
              </a:ext>
            </a:extLst>
          </p:cNvPr>
          <p:cNvSpPr txBox="1"/>
          <p:nvPr/>
        </p:nvSpPr>
        <p:spPr>
          <a:xfrm>
            <a:off x="8646083" y="6306605"/>
            <a:ext cx="2272289" cy="60016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dirty="0">
                <a:solidFill>
                  <a:schemeClr val="bg1"/>
                </a:solidFill>
                <a:latin typeface="TT Norms Regular" panose="02000503030000020003"/>
              </a:rPr>
              <a:t>Möl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F67324-A4D8-8EC0-FCE4-F747DEEE10C4}"/>
              </a:ext>
            </a:extLst>
          </p:cNvPr>
          <p:cNvSpPr txBox="1"/>
          <p:nvPr/>
        </p:nvSpPr>
        <p:spPr>
          <a:xfrm>
            <a:off x="2173664" y="6328197"/>
            <a:ext cx="2272289" cy="60016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dirty="0">
                <a:solidFill>
                  <a:schemeClr val="bg1"/>
                </a:solidFill>
                <a:latin typeface="TT Norms Regular" panose="02000503030000020003"/>
              </a:rPr>
              <a:t>Sement</a:t>
            </a:r>
          </a:p>
        </p:txBody>
      </p:sp>
      <p:pic>
        <p:nvPicPr>
          <p:cNvPr id="3" name="Picture 5" descr="Icon&#10;&#10;Description automatically generated">
            <a:extLst>
              <a:ext uri="{FF2B5EF4-FFF2-40B4-BE49-F238E27FC236}">
                <a16:creationId xmlns:a16="http://schemas.microsoft.com/office/drawing/2014/main" id="{6B5D50B8-F28E-58AE-68D1-DF2F741C8C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82258" y="2794719"/>
            <a:ext cx="2356806" cy="23568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26A283-C301-686F-BE70-FD03F0B492D5}"/>
              </a:ext>
            </a:extLst>
          </p:cNvPr>
          <p:cNvSpPr txBox="1"/>
          <p:nvPr/>
        </p:nvSpPr>
        <p:spPr>
          <a:xfrm>
            <a:off x="7715695" y="9017297"/>
            <a:ext cx="38625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b="1" dirty="0">
                <a:latin typeface="TT Norms Regular" panose="02000503030000020003"/>
              </a:rPr>
              <a:t>10% af kolefnisspori</a:t>
            </a:r>
          </a:p>
        </p:txBody>
      </p:sp>
    </p:spTree>
    <p:extLst>
      <p:ext uri="{BB962C8B-B14F-4D97-AF65-F5344CB8AC3E}">
        <p14:creationId xmlns:p14="http://schemas.microsoft.com/office/powerpoint/2010/main" val="855535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68952E-0339-43C5-8289-3C9A842A9314}"/>
              </a:ext>
            </a:extLst>
          </p:cNvPr>
          <p:cNvSpPr/>
          <p:nvPr/>
        </p:nvSpPr>
        <p:spPr>
          <a:xfrm>
            <a:off x="11997560" y="274319"/>
            <a:ext cx="6290441" cy="234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700"/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48733413-708E-2EB6-40AE-1CCE3609DA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143889" y="356015"/>
            <a:ext cx="3086099" cy="54722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AA64D46-91C6-382D-B790-427F23B1B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520" y="71674"/>
            <a:ext cx="1478783" cy="9152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8E35B5-3EB8-4119-C127-B6B49F88D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8" y="356015"/>
            <a:ext cx="11937320" cy="6420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108D10-2018-D297-E78F-C88FA363D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0215" y="7451695"/>
            <a:ext cx="7219696" cy="243383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F61D135-E0A8-464A-BEFD-DD9F132369D2}"/>
              </a:ext>
            </a:extLst>
          </p:cNvPr>
          <p:cNvSpPr/>
          <p:nvPr/>
        </p:nvSpPr>
        <p:spPr>
          <a:xfrm>
            <a:off x="6427604" y="2188030"/>
            <a:ext cx="3663453" cy="234591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1F7C6C-2E24-8978-F6DA-2EE5FC60E813}"/>
              </a:ext>
            </a:extLst>
          </p:cNvPr>
          <p:cNvSpPr txBox="1"/>
          <p:nvPr/>
        </p:nvSpPr>
        <p:spPr>
          <a:xfrm>
            <a:off x="2819665" y="8391613"/>
            <a:ext cx="66317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3000" b="1" dirty="0">
                <a:latin typeface="TT Norms Regular" panose="02000503030000020003"/>
              </a:rPr>
              <a:t>Af hverju er sement svona sérstakt?</a:t>
            </a:r>
          </a:p>
        </p:txBody>
      </p:sp>
    </p:spTree>
    <p:extLst>
      <p:ext uri="{BB962C8B-B14F-4D97-AF65-F5344CB8AC3E}">
        <p14:creationId xmlns:p14="http://schemas.microsoft.com/office/powerpoint/2010/main" val="206892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68952E-0339-43C5-8289-3C9A842A9314}"/>
              </a:ext>
            </a:extLst>
          </p:cNvPr>
          <p:cNvSpPr/>
          <p:nvPr/>
        </p:nvSpPr>
        <p:spPr>
          <a:xfrm>
            <a:off x="11997560" y="274319"/>
            <a:ext cx="6290441" cy="234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700"/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48733413-708E-2EB6-40AE-1CCE3609DA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143889" y="356015"/>
            <a:ext cx="3086099" cy="54722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AA64D46-91C6-382D-B790-427F23B1B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520" y="71674"/>
            <a:ext cx="1478783" cy="9152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366835-53EA-B20A-D0E9-76F7BE7FF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474" y="620077"/>
            <a:ext cx="3835597" cy="25782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E8248E-D5B0-B1B0-0502-F29A0AD3E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70" y="3750995"/>
            <a:ext cx="3835598" cy="27941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A74D8C-7625-E544-E166-169C7AD406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970" y="7138244"/>
            <a:ext cx="3835598" cy="2619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E9F08B-33D5-5940-AE79-6430229EBD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2678" y="2620228"/>
            <a:ext cx="4730993" cy="46738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D2D33C-F0DF-6D6A-D7E8-C4BBD4B5CA74}"/>
              </a:ext>
            </a:extLst>
          </p:cNvPr>
          <p:cNvSpPr txBox="1"/>
          <p:nvPr/>
        </p:nvSpPr>
        <p:spPr>
          <a:xfrm>
            <a:off x="5270752" y="1524474"/>
            <a:ext cx="4449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TT Norms Regular" panose="020B0604020202020204" charset="0"/>
              </a:rPr>
              <a:t>Flugaska</a:t>
            </a:r>
            <a:r>
              <a:rPr lang="en-US" sz="4400" dirty="0">
                <a:latin typeface="TT Norms Regular" panose="020B0604020202020204" charset="0"/>
              </a:rPr>
              <a:t> </a:t>
            </a:r>
            <a:endParaRPr lang="is-IS" sz="4400" dirty="0">
              <a:latin typeface="TT Norms Regular" panose="020B060402020202020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83A2F8-1BE4-F110-D8FB-CC594787DE70}"/>
              </a:ext>
            </a:extLst>
          </p:cNvPr>
          <p:cNvSpPr txBox="1"/>
          <p:nvPr/>
        </p:nvSpPr>
        <p:spPr>
          <a:xfrm>
            <a:off x="5270751" y="4763351"/>
            <a:ext cx="4449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TT Norms Regular" panose="020B0604020202020204" charset="0"/>
              </a:rPr>
              <a:t>Kísilryk</a:t>
            </a:r>
            <a:r>
              <a:rPr lang="en-US" sz="4400" dirty="0">
                <a:latin typeface="TT Norms Regular" panose="020B0604020202020204" charset="0"/>
              </a:rPr>
              <a:t> </a:t>
            </a:r>
            <a:endParaRPr lang="is-IS" sz="4400" dirty="0">
              <a:latin typeface="TT Norms Regular" panose="020B060402020202020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3E37DE-71C0-4904-6708-4E684E114658}"/>
              </a:ext>
            </a:extLst>
          </p:cNvPr>
          <p:cNvSpPr txBox="1"/>
          <p:nvPr/>
        </p:nvSpPr>
        <p:spPr>
          <a:xfrm>
            <a:off x="5270751" y="8063264"/>
            <a:ext cx="4449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TT Norms Regular" panose="020B0604020202020204" charset="0"/>
              </a:rPr>
              <a:t>Háofnsgjall</a:t>
            </a:r>
            <a:r>
              <a:rPr lang="en-US" sz="4400" dirty="0">
                <a:latin typeface="TT Norms Regular" panose="020B0604020202020204" charset="0"/>
              </a:rPr>
              <a:t> </a:t>
            </a:r>
            <a:endParaRPr lang="is-IS" sz="4400" dirty="0">
              <a:latin typeface="TT Norms Regular" panose="020B060402020202020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0271E4-BABA-8E2B-2824-56D646A5DA46}"/>
              </a:ext>
            </a:extLst>
          </p:cNvPr>
          <p:cNvSpPr txBox="1"/>
          <p:nvPr/>
        </p:nvSpPr>
        <p:spPr>
          <a:xfrm>
            <a:off x="11163488" y="7294068"/>
            <a:ext cx="4449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TT Norms Regular" panose="020B0604020202020204" charset="0"/>
              </a:rPr>
              <a:t>Pózzolanar</a:t>
            </a:r>
            <a:r>
              <a:rPr lang="en-US" sz="4400" dirty="0">
                <a:latin typeface="TT Norms Regular" panose="020B0604020202020204" charset="0"/>
              </a:rPr>
              <a:t> </a:t>
            </a:r>
            <a:endParaRPr lang="is-IS" sz="4400" dirty="0">
              <a:latin typeface="TT Norms Regula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91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68952E-0339-43C5-8289-3C9A842A9314}"/>
              </a:ext>
            </a:extLst>
          </p:cNvPr>
          <p:cNvSpPr/>
          <p:nvPr/>
        </p:nvSpPr>
        <p:spPr>
          <a:xfrm>
            <a:off x="11997560" y="274319"/>
            <a:ext cx="6290441" cy="234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700"/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48733413-708E-2EB6-40AE-1CCE3609DA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143889" y="356015"/>
            <a:ext cx="3086099" cy="54722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AA64D46-91C6-382D-B790-427F23B1BA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520" y="71674"/>
            <a:ext cx="1478783" cy="9152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273FD4-3A60-70D6-1112-04254FDB9F97}"/>
              </a:ext>
            </a:extLst>
          </p:cNvPr>
          <p:cNvSpPr txBox="1"/>
          <p:nvPr/>
        </p:nvSpPr>
        <p:spPr>
          <a:xfrm>
            <a:off x="13625390" y="9723236"/>
            <a:ext cx="45399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2100" b="1" dirty="0">
                <a:latin typeface="TT Norms Regular" panose="02000503030000020003"/>
              </a:rPr>
              <a:t>Heimild: </a:t>
            </a:r>
            <a:r>
              <a:rPr lang="is-IS" sz="2100" dirty="0">
                <a:latin typeface="TT Norms Regular" panose="02000503030000020003"/>
              </a:rPr>
              <a:t>BEIS </a:t>
            </a:r>
            <a:r>
              <a:rPr lang="is-IS" sz="2100" dirty="0" err="1">
                <a:latin typeface="TT Norms Regular" panose="02000503030000020003"/>
              </a:rPr>
              <a:t>technical</a:t>
            </a:r>
            <a:r>
              <a:rPr lang="is-IS" sz="2100" dirty="0">
                <a:latin typeface="TT Norms Regular" panose="02000503030000020003"/>
              </a:rPr>
              <a:t> </a:t>
            </a:r>
            <a:r>
              <a:rPr lang="is-IS" sz="2100" dirty="0" err="1">
                <a:latin typeface="TT Norms Regular" panose="02000503030000020003"/>
              </a:rPr>
              <a:t>report</a:t>
            </a:r>
            <a:r>
              <a:rPr lang="is-IS" sz="2100" dirty="0">
                <a:latin typeface="TT Norms Regular" panose="02000503030000020003"/>
              </a:rPr>
              <a:t> 2017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06C8BF-135C-AB79-871A-FAE86AAC6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7843" y="2219393"/>
            <a:ext cx="9707547" cy="585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70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9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599" y="0"/>
            <a:ext cx="15367001" cy="11525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6407AE-DC51-4255-B5CD-09A15C1A4985}"/>
              </a:ext>
            </a:extLst>
          </p:cNvPr>
          <p:cNvSpPr/>
          <p:nvPr/>
        </p:nvSpPr>
        <p:spPr>
          <a:xfrm>
            <a:off x="16738599" y="122969"/>
            <a:ext cx="1549401" cy="2790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700"/>
          </a:p>
        </p:txBody>
      </p:sp>
    </p:spTree>
    <p:extLst>
      <p:ext uri="{BB962C8B-B14F-4D97-AF65-F5344CB8AC3E}">
        <p14:creationId xmlns:p14="http://schemas.microsoft.com/office/powerpoint/2010/main" val="322493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68952E-0339-43C5-8289-3C9A842A9314}"/>
              </a:ext>
            </a:extLst>
          </p:cNvPr>
          <p:cNvSpPr/>
          <p:nvPr/>
        </p:nvSpPr>
        <p:spPr>
          <a:xfrm>
            <a:off x="11997560" y="274319"/>
            <a:ext cx="6290441" cy="234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700"/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48733413-708E-2EB6-40AE-1CCE3609DA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143889" y="356015"/>
            <a:ext cx="3086099" cy="54722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AA64D46-91C6-382D-B790-427F23B1BA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520" y="71674"/>
            <a:ext cx="1478783" cy="91520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2D4D374-3387-FE5B-D04B-63D33B767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043310"/>
              </p:ext>
            </p:extLst>
          </p:nvPr>
        </p:nvGraphicFramePr>
        <p:xfrm>
          <a:off x="596900" y="2049463"/>
          <a:ext cx="10019061" cy="1524000"/>
        </p:xfrm>
        <a:graphic>
          <a:graphicData uri="http://schemas.openxmlformats.org/drawingml/2006/table">
            <a:tbl>
              <a:tblPr/>
              <a:tblGrid>
                <a:gridCol w="4566116">
                  <a:extLst>
                    <a:ext uri="{9D8B030D-6E8A-4147-A177-3AD203B41FA5}">
                      <a16:colId xmlns:a16="http://schemas.microsoft.com/office/drawing/2014/main" val="3952274655"/>
                    </a:ext>
                  </a:extLst>
                </a:gridCol>
                <a:gridCol w="1628652">
                  <a:extLst>
                    <a:ext uri="{9D8B030D-6E8A-4147-A177-3AD203B41FA5}">
                      <a16:colId xmlns:a16="http://schemas.microsoft.com/office/drawing/2014/main" val="279620818"/>
                    </a:ext>
                  </a:extLst>
                </a:gridCol>
                <a:gridCol w="3824293">
                  <a:extLst>
                    <a:ext uri="{9D8B030D-6E8A-4147-A177-3AD203B41FA5}">
                      <a16:colId xmlns:a16="http://schemas.microsoft.com/office/drawing/2014/main" val="2247353097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Álaborg (CEM1)</a:t>
                      </a:r>
                      <a:r>
                        <a:rPr lang="is-IS" sz="4400" b="0" i="0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​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803</a:t>
                      </a:r>
                      <a:r>
                        <a:rPr lang="is-IS" sz="4400" b="0" i="0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​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kg CO2/</a:t>
                      </a:r>
                      <a:r>
                        <a:rPr lang="is-IS" sz="4400" b="0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tn</a:t>
                      </a:r>
                      <a:r>
                        <a:rPr lang="is-IS" sz="4400" b="0" i="0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​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596219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Anlegg</a:t>
                      </a:r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 (CEM1)</a:t>
                      </a:r>
                      <a:r>
                        <a:rPr lang="is-IS" sz="4400" b="0" i="0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​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708</a:t>
                      </a:r>
                      <a:r>
                        <a:rPr lang="is-IS" sz="4400" b="0" i="0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​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kg CO2/</a:t>
                      </a:r>
                      <a:r>
                        <a:rPr lang="is-IS" sz="4400" b="0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tn</a:t>
                      </a:r>
                      <a:r>
                        <a:rPr lang="is-IS" sz="4400" b="0" i="0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​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17175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9F2F0695-5487-1F57-B203-D573D0B17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" y="2049463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is-IS" altLang="is-I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Arrow: Bent 5">
            <a:extLst>
              <a:ext uri="{FF2B5EF4-FFF2-40B4-BE49-F238E27FC236}">
                <a16:creationId xmlns:a16="http://schemas.microsoft.com/office/drawing/2014/main" id="{E1BF8664-E776-4FFB-DB5E-4D8AC7749163}"/>
              </a:ext>
            </a:extLst>
          </p:cNvPr>
          <p:cNvSpPr/>
          <p:nvPr/>
        </p:nvSpPr>
        <p:spPr>
          <a:xfrm rot="10800000" flipH="1">
            <a:off x="3314700" y="3686174"/>
            <a:ext cx="1828799" cy="4900153"/>
          </a:xfrm>
          <a:prstGeom prst="bentArrow">
            <a:avLst>
              <a:gd name="adj1" fmla="val 23039"/>
              <a:gd name="adj2" fmla="val 23040"/>
              <a:gd name="adj3" fmla="val 25000"/>
              <a:gd name="adj4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6341D65-72AF-8B98-FDEA-71419262CB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005681"/>
              </p:ext>
            </p:extLst>
          </p:nvPr>
        </p:nvGraphicFramePr>
        <p:xfrm>
          <a:off x="5266595" y="7824328"/>
          <a:ext cx="6183042" cy="762000"/>
        </p:xfrm>
        <a:graphic>
          <a:graphicData uri="http://schemas.openxmlformats.org/drawingml/2006/table">
            <a:tbl>
              <a:tblPr/>
              <a:tblGrid>
                <a:gridCol w="1348518">
                  <a:extLst>
                    <a:ext uri="{9D8B030D-6E8A-4147-A177-3AD203B41FA5}">
                      <a16:colId xmlns:a16="http://schemas.microsoft.com/office/drawing/2014/main" val="268341889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838649037"/>
                    </a:ext>
                  </a:extLst>
                </a:gridCol>
                <a:gridCol w="3234324">
                  <a:extLst>
                    <a:ext uri="{9D8B030D-6E8A-4147-A177-3AD203B41FA5}">
                      <a16:colId xmlns:a16="http://schemas.microsoft.com/office/drawing/2014/main" val="599878952"/>
                    </a:ext>
                  </a:extLst>
                </a:gridCol>
              </a:tblGrid>
              <a:tr h="629667"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VPI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24</a:t>
                      </a:r>
                      <a:r>
                        <a:rPr lang="is-IS" sz="4400" b="0" i="0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​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s-IS" sz="4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kg CO2/</a:t>
                      </a:r>
                      <a:r>
                        <a:rPr lang="is-IS" sz="4400" b="0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tn</a:t>
                      </a:r>
                      <a:r>
                        <a:rPr lang="is-IS" sz="4400" b="0" i="0" dirty="0">
                          <a:solidFill>
                            <a:srgbClr val="000000"/>
                          </a:solidFill>
                          <a:effectLst/>
                          <a:highlight>
                            <a:srgbClr val="E0BF94"/>
                          </a:highlight>
                          <a:latin typeface="TT Norms Regular" panose="020B0604020202020204" charset="0"/>
                        </a:rPr>
                        <a:t>​</a:t>
                      </a:r>
                      <a:endParaRPr lang="is-IS" b="0" i="0" dirty="0">
                        <a:solidFill>
                          <a:srgbClr val="000000"/>
                        </a:solidFill>
                        <a:effectLst/>
                        <a:highlight>
                          <a:srgbClr val="E0BF94"/>
                        </a:highlight>
                        <a:latin typeface="TT Norms Regular" panose="020B0604020202020204" charset="0"/>
                      </a:endParaRPr>
                    </a:p>
                  </a:txBody>
                  <a:tcPr anchor="ctr">
                    <a:lnL w="666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B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482435"/>
                  </a:ext>
                </a:extLst>
              </a:tr>
            </a:tbl>
          </a:graphicData>
        </a:graphic>
      </p:graphicFrame>
      <p:pic>
        <p:nvPicPr>
          <p:cNvPr id="2051" name="Picture 3" descr="Motion state steel balls">
            <a:extLst>
              <a:ext uri="{FF2B5EF4-FFF2-40B4-BE49-F238E27FC236}">
                <a16:creationId xmlns:a16="http://schemas.microsoft.com/office/drawing/2014/main" id="{DEAC48C4-AEAD-C80A-3D64-FA250246A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1551" y="6302042"/>
            <a:ext cx="302895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56DD45-82BC-CFF8-EEDC-B8EA3ABE3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20861" y="1439639"/>
            <a:ext cx="5848251" cy="314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1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68952E-0339-43C5-8289-3C9A842A9314}"/>
              </a:ext>
            </a:extLst>
          </p:cNvPr>
          <p:cNvSpPr/>
          <p:nvPr/>
        </p:nvSpPr>
        <p:spPr>
          <a:xfrm>
            <a:off x="11997560" y="274319"/>
            <a:ext cx="6290441" cy="234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700"/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48733413-708E-2EB6-40AE-1CCE3609DA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143889" y="356015"/>
            <a:ext cx="3086099" cy="54722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AA64D46-91C6-382D-B790-427F23B1B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520" y="71674"/>
            <a:ext cx="1478783" cy="91520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C4BB3C0-A363-2E66-179D-84436136C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1250" y="2473547"/>
            <a:ext cx="4217981" cy="150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7ACD27-EC1D-56B9-059C-69645EA1F483}"/>
              </a:ext>
            </a:extLst>
          </p:cNvPr>
          <p:cNvSpPr txBox="1"/>
          <p:nvPr/>
        </p:nvSpPr>
        <p:spPr>
          <a:xfrm>
            <a:off x="1336135" y="2343275"/>
            <a:ext cx="95775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is-IS" sz="3200" b="1" dirty="0">
                <a:latin typeface="TT Norms Regular" panose="020B0604020202020204" charset="0"/>
              </a:rPr>
              <a:t>Tækniþróunarsjóður – Hagnýtt rannsóknarverkefni</a:t>
            </a:r>
          </a:p>
          <a:p>
            <a:pPr algn="l" rtl="0" fontAlgn="base"/>
            <a:endParaRPr lang="is-IS" sz="2800" dirty="0">
              <a:latin typeface="TT Norms Regular" panose="020B0604020202020204" charset="0"/>
            </a:endParaRPr>
          </a:p>
          <a:p>
            <a:pPr lvl="2" fontAlgn="base"/>
            <a:r>
              <a:rPr lang="is-IS" sz="2800" dirty="0">
                <a:latin typeface="TT Norms Regular" panose="020B0604020202020204" charset="0"/>
              </a:rPr>
              <a:t>WP1 	– Umhverfisáhrif og umhverfisávinningur</a:t>
            </a:r>
            <a:r>
              <a:rPr lang="en-US" sz="2800" dirty="0">
                <a:latin typeface="TT Norms Regular" panose="020B0604020202020204" charset="0"/>
              </a:rPr>
              <a:t>​</a:t>
            </a:r>
          </a:p>
          <a:p>
            <a:pPr lvl="2" fontAlgn="base"/>
            <a:r>
              <a:rPr lang="is-IS" sz="2800" dirty="0">
                <a:latin typeface="TT Norms Regular" panose="020B0604020202020204" charset="0"/>
              </a:rPr>
              <a:t>WP2 	– Jarðfræðilegar rannsóknir </a:t>
            </a:r>
            <a:r>
              <a:rPr lang="en-US" sz="2800" dirty="0">
                <a:latin typeface="TT Norms Regular" panose="020B0604020202020204" charset="0"/>
              </a:rPr>
              <a:t>​</a:t>
            </a:r>
          </a:p>
          <a:p>
            <a:pPr lvl="2" fontAlgn="base"/>
            <a:r>
              <a:rPr lang="is-IS" sz="2800" dirty="0">
                <a:latin typeface="TT Norms Regular" panose="020B0604020202020204" charset="0"/>
              </a:rPr>
              <a:t>WP3 	– Efnisfræðilegar rannsóknir </a:t>
            </a:r>
            <a:endParaRPr lang="en-US" sz="2800" dirty="0">
              <a:latin typeface="TT Norms Regular" panose="020B0604020202020204" charset="0"/>
            </a:endParaRPr>
          </a:p>
          <a:p>
            <a:endParaRPr lang="is-IS" dirty="0"/>
          </a:p>
        </p:txBody>
      </p:sp>
      <p:pic>
        <p:nvPicPr>
          <p:cNvPr id="8" name="Picture 7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56BF85C3-1D2C-8387-0310-BF2638F69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502" y="5143500"/>
            <a:ext cx="2948227" cy="908894"/>
          </a:xfrm>
          <a:prstGeom prst="rect">
            <a:avLst/>
          </a:prstGeom>
        </p:spPr>
      </p:pic>
      <p:pic>
        <p:nvPicPr>
          <p:cNvPr id="1028" name="Picture 4" descr="Et bilde som inneholder utendørs, natur, eventyr, himmel&#10;&#10;Automatisk generert beskrivelse">
            <a:extLst>
              <a:ext uri="{FF2B5EF4-FFF2-40B4-BE49-F238E27FC236}">
                <a16:creationId xmlns:a16="http://schemas.microsoft.com/office/drawing/2014/main" id="{796300EA-6A25-6326-7231-7B5C0569C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8304" y="4397827"/>
            <a:ext cx="3231937" cy="426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 picture containing cup, coffee, food, sitting&#10;&#10;Description automatically generated">
            <a:extLst>
              <a:ext uri="{FF2B5EF4-FFF2-40B4-BE49-F238E27FC236}">
                <a16:creationId xmlns:a16="http://schemas.microsoft.com/office/drawing/2014/main" id="{813A99EA-C6E0-CFA9-71E4-0872CC304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431" y="5143500"/>
            <a:ext cx="299085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453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, day&#10;&#10;Description automatically generated">
            <a:extLst>
              <a:ext uri="{FF2B5EF4-FFF2-40B4-BE49-F238E27FC236}">
                <a16:creationId xmlns:a16="http://schemas.microsoft.com/office/drawing/2014/main" id="{204090BC-A07B-7464-B3DE-DCF1B8425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897600" cy="108067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412EBC-4F4D-890D-2A91-421A7302E29A}"/>
              </a:ext>
            </a:extLst>
          </p:cNvPr>
          <p:cNvSpPr txBox="1"/>
          <p:nvPr/>
        </p:nvSpPr>
        <p:spPr>
          <a:xfrm>
            <a:off x="-114300" y="5682315"/>
            <a:ext cx="19126199" cy="5124480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is-I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is-IS" sz="540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/>
              </a:rPr>
              <a:t>			</a:t>
            </a:r>
            <a:r>
              <a:rPr lang="is-IS" sz="5400">
                <a:latin typeface="TT Norms Regular"/>
              </a:rPr>
              <a:t>Takk fyrir!</a:t>
            </a:r>
          </a:p>
          <a:p>
            <a:pPr algn="ctr">
              <a:lnSpc>
                <a:spcPct val="150000"/>
              </a:lnSpc>
            </a:pPr>
            <a:r>
              <a:rPr lang="is-IS" sz="5400">
                <a:latin typeface="TT Norms Regular"/>
              </a:rPr>
              <a:t>                                                                sirry@hornsteinn.is</a:t>
            </a:r>
          </a:p>
          <a:p>
            <a:pPr algn="ctr">
              <a:lnSpc>
                <a:spcPct val="150000"/>
              </a:lnSpc>
            </a:pPr>
            <a:r>
              <a:rPr lang="is-IS" sz="4200" b="1">
                <a:latin typeface="TT Norms Regular"/>
              </a:rPr>
              <a:t>  </a:t>
            </a:r>
            <a:r>
              <a:rPr lang="is-IS" sz="5400">
                <a:latin typeface="TT Norms Regular"/>
              </a:rPr>
              <a:t>		                                 </a:t>
            </a:r>
          </a:p>
          <a:p>
            <a:pPr algn="ctr"/>
            <a:endParaRPr lang="is-IS" sz="4200">
              <a:latin typeface="TT Norms Regular" panose="02000503030000020003" pitchFamily="50" charset="0"/>
            </a:endParaRPr>
          </a:p>
          <a:p>
            <a:pPr algn="ctr"/>
            <a:endParaRPr lang="is-IS" sz="4200">
              <a:latin typeface="TT Norms Regular" panose="02000503030000020003" pitchFamily="50" charset="0"/>
            </a:endParaRPr>
          </a:p>
        </p:txBody>
      </p:sp>
      <p:pic>
        <p:nvPicPr>
          <p:cNvPr id="6" name="Picture 5" descr="Logo">
            <a:extLst>
              <a:ext uri="{FF2B5EF4-FFF2-40B4-BE49-F238E27FC236}">
                <a16:creationId xmlns:a16="http://schemas.microsoft.com/office/drawing/2014/main" id="{3FBF3EFD-CD4E-1FD0-78DC-BC3A67C487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74"/>
          <a:stretch/>
        </p:blipFill>
        <p:spPr>
          <a:xfrm>
            <a:off x="13026384" y="9382510"/>
            <a:ext cx="3086099" cy="54722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E2390CC5-9580-06B8-3B3F-33A087DC3F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0"/>
          <a:stretch/>
        </p:blipFill>
        <p:spPr>
          <a:xfrm>
            <a:off x="16484263" y="9065617"/>
            <a:ext cx="1376816" cy="925125"/>
          </a:xfrm>
          <a:prstGeom prst="rect">
            <a:avLst/>
          </a:prstGeom>
        </p:spPr>
      </p:pic>
      <p:pic>
        <p:nvPicPr>
          <p:cNvPr id="9" name="Graphic 9">
            <a:extLst>
              <a:ext uri="{FF2B5EF4-FFF2-40B4-BE49-F238E27FC236}">
                <a16:creationId xmlns:a16="http://schemas.microsoft.com/office/drawing/2014/main" id="{967B16E3-417D-D7D0-BF7A-BAC2EC1E1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82200" y="7505700"/>
            <a:ext cx="517021" cy="50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92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10cf02-cc8f-435e-8953-0a22e7ada9d4">
      <Terms xmlns="http://schemas.microsoft.com/office/infopath/2007/PartnerControls"/>
    </lcf76f155ced4ddcb4097134ff3c332f>
    <TaxCatchAll xmlns="e52c5204-ef64-4559-8415-d9ec50e9106e" xsi:nil="true"/>
    <SharedWithUsers xmlns="e52c5204-ef64-4559-8415-d9ec50e9106e">
      <UserInfo>
        <DisplayName>Þorsteinn Víglundsson</DisplayName>
        <AccountId>96</AccountId>
        <AccountType/>
      </UserInfo>
      <UserInfo>
        <DisplayName>Sigríður Ósk Bjarnadóttir</DisplayName>
        <AccountId>218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180720FF4C5B4C86034FB7E5107F86" ma:contentTypeVersion="17" ma:contentTypeDescription="Create a new document." ma:contentTypeScope="" ma:versionID="f051eda28ea0e43dfb16f1a2b398c1d9">
  <xsd:schema xmlns:xsd="http://www.w3.org/2001/XMLSchema" xmlns:xs="http://www.w3.org/2001/XMLSchema" xmlns:p="http://schemas.microsoft.com/office/2006/metadata/properties" xmlns:ns2="d410cf02-cc8f-435e-8953-0a22e7ada9d4" xmlns:ns3="e52c5204-ef64-4559-8415-d9ec50e9106e" targetNamespace="http://schemas.microsoft.com/office/2006/metadata/properties" ma:root="true" ma:fieldsID="b53137dc31ba0843857c8e83edaf81d0" ns2:_="" ns3:_="">
    <xsd:import namespace="d410cf02-cc8f-435e-8953-0a22e7ada9d4"/>
    <xsd:import namespace="e52c5204-ef64-4559-8415-d9ec50e910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0cf02-cc8f-435e-8953-0a22e7ada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3f75c4b-21ae-483b-99a5-1e516d506d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2c5204-ef64-4559-8415-d9ec50e9106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56b4a23-af42-4ff3-bddf-60dde92a035e}" ma:internalName="TaxCatchAll" ma:showField="CatchAllData" ma:web="e52c5204-ef64-4559-8415-d9ec50e910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11945F-D2A3-4829-919B-950340B5D2D3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e52c5204-ef64-4559-8415-d9ec50e9106e"/>
    <ds:schemaRef ds:uri="d410cf02-cc8f-435e-8953-0a22e7ada9d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7959733-4D23-4DD5-8714-767C9B15BA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4B8ECD-8BFB-44B3-80CD-F704D1D1B9BA}">
  <ds:schemaRefs>
    <ds:schemaRef ds:uri="d410cf02-cc8f-435e-8953-0a22e7ada9d4"/>
    <ds:schemaRef ds:uri="e52c5204-ef64-4559-8415-d9ec50e9106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322</Words>
  <Application>Microsoft Office PowerPoint</Application>
  <PresentationFormat>Custom</PresentationFormat>
  <Paragraphs>64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Times New Roman</vt:lpstr>
      <vt:lpstr>Open Sans</vt:lpstr>
      <vt:lpstr>TT Norms Regular</vt:lpstr>
      <vt:lpstr>Calibri</vt:lpstr>
      <vt:lpstr>Arial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Forsidur - glaerur 1920x1080</dc:title>
  <dc:creator>Anna Bára Teitsdóttir</dc:creator>
  <cp:lastModifiedBy>Þorsteinn Víglundsson</cp:lastModifiedBy>
  <cp:revision>3</cp:revision>
  <dcterms:created xsi:type="dcterms:W3CDTF">2006-08-16T00:00:00Z</dcterms:created>
  <dcterms:modified xsi:type="dcterms:W3CDTF">2024-05-22T15:03:42Z</dcterms:modified>
  <dc:identifier>DAFhMYp622c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0x010100CC180720FF4C5B4C86034FB7E5107F86</vt:lpwstr>
  </property>
  <property fmtid="{D5CDD505-2E9C-101B-9397-08002B2CF9AE}" pid="3" name="MediaServiceImageTags">
    <vt:lpwstr/>
  </property>
</Properties>
</file>